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58" r:id="rId3"/>
    <p:sldId id="256" r:id="rId4"/>
    <p:sldId id="257" r:id="rId5"/>
    <p:sldId id="259" r:id="rId6"/>
    <p:sldId id="260" r:id="rId7"/>
    <p:sldId id="262" r:id="rId8"/>
    <p:sldId id="263" r:id="rId9"/>
    <p:sldId id="264" r:id="rId10"/>
    <p:sldId id="285"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0" r:id="rId26"/>
    <p:sldId id="281" r:id="rId27"/>
    <p:sldId id="282" r:id="rId28"/>
    <p:sldId id="283"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92" autoAdjust="0"/>
    <p:restoredTop sz="94660"/>
  </p:normalViewPr>
  <p:slideViewPr>
    <p:cSldViewPr>
      <p:cViewPr varScale="1">
        <p:scale>
          <a:sx n="68" d="100"/>
          <a:sy n="68" d="100"/>
        </p:scale>
        <p:origin x="130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pPr/>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pPr/>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pPr/>
              <a:t>13.02.2017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pPr/>
              <a:t>13.02.2017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13.02.2017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13.02.2017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226064"/>
          </a:xfrm>
        </p:spPr>
        <p:txBody>
          <a:bodyPr/>
          <a:lstStyle/>
          <a:p>
            <a:r>
              <a:rPr lang="ru-RU" dirty="0"/>
              <a:t>УРОК 59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8662" y="500041"/>
            <a:ext cx="7429552" cy="5632311"/>
          </a:xfrm>
          <a:prstGeom prst="rect">
            <a:avLst/>
          </a:prstGeom>
        </p:spPr>
        <p:txBody>
          <a:bodyPr wrap="square">
            <a:spAutoFit/>
          </a:bodyPr>
          <a:lstStyle/>
          <a:p>
            <a:r>
              <a:rPr lang="ru-RU" altLang="ru-RU" b="1" dirty="0">
                <a:solidFill>
                  <a:srgbClr val="002060"/>
                </a:solidFill>
              </a:rPr>
              <a:t>                                                                                                             </a:t>
            </a:r>
            <a:r>
              <a:rPr lang="en-US" altLang="ru-RU" b="1" dirty="0">
                <a:solidFill>
                  <a:srgbClr val="002060"/>
                </a:solidFill>
              </a:rPr>
              <a:t>Moscow </a:t>
            </a:r>
          </a:p>
          <a:p>
            <a:r>
              <a:rPr lang="en-US" altLang="ru-RU" b="1" dirty="0">
                <a:solidFill>
                  <a:srgbClr val="002060"/>
                </a:solidFill>
              </a:rPr>
              <a:t>                                                                                                             Russia </a:t>
            </a:r>
            <a:endParaRPr lang="ru-RU" altLang="ru-RU" b="1" dirty="0">
              <a:solidFill>
                <a:srgbClr val="002060"/>
              </a:solidFill>
            </a:endParaRPr>
          </a:p>
          <a:p>
            <a:endParaRPr lang="ru-RU" altLang="ru-RU" b="1" dirty="0">
              <a:solidFill>
                <a:srgbClr val="002060"/>
              </a:solidFill>
            </a:endParaRPr>
          </a:p>
          <a:p>
            <a:r>
              <a:rPr lang="ru-RU" altLang="ru-RU" b="1" dirty="0">
                <a:solidFill>
                  <a:srgbClr val="002060"/>
                </a:solidFill>
              </a:rPr>
              <a:t>                                                                                                             </a:t>
            </a:r>
            <a:r>
              <a:rPr lang="en-US" altLang="ru-RU" b="1" dirty="0">
                <a:solidFill>
                  <a:srgbClr val="002060"/>
                </a:solidFill>
              </a:rPr>
              <a:t>May 30</a:t>
            </a:r>
            <a:r>
              <a:rPr lang="en-US" altLang="ru-RU" b="1" baseline="30000" dirty="0">
                <a:solidFill>
                  <a:srgbClr val="002060"/>
                </a:solidFill>
              </a:rPr>
              <a:t>th</a:t>
            </a:r>
            <a:r>
              <a:rPr lang="ru-RU" altLang="ru-RU" b="1" dirty="0">
                <a:solidFill>
                  <a:srgbClr val="002060"/>
                </a:solidFill>
              </a:rPr>
              <a:t> 2011</a:t>
            </a:r>
            <a:endParaRPr lang="en-US" altLang="ru-RU" b="1" dirty="0">
              <a:solidFill>
                <a:srgbClr val="002060"/>
              </a:solidFill>
            </a:endParaRPr>
          </a:p>
          <a:p>
            <a:endParaRPr lang="ru-RU" altLang="ru-RU" b="1" dirty="0">
              <a:solidFill>
                <a:srgbClr val="002060"/>
              </a:solidFill>
            </a:endParaRPr>
          </a:p>
          <a:p>
            <a:r>
              <a:rPr lang="ru-RU" altLang="ru-RU" b="1" dirty="0">
                <a:solidFill>
                  <a:srgbClr val="002060"/>
                </a:solidFill>
              </a:rPr>
              <a:t>             </a:t>
            </a:r>
            <a:r>
              <a:rPr lang="en-US" altLang="ru-RU" b="1" dirty="0">
                <a:solidFill>
                  <a:srgbClr val="002060"/>
                </a:solidFill>
              </a:rPr>
              <a:t>Dear Gloria,</a:t>
            </a:r>
          </a:p>
          <a:p>
            <a:r>
              <a:rPr lang="ru-RU" altLang="ru-RU" b="1" dirty="0">
                <a:solidFill>
                  <a:srgbClr val="002060"/>
                </a:solidFill>
              </a:rPr>
              <a:t>     </a:t>
            </a:r>
            <a:r>
              <a:rPr lang="en-US" altLang="ru-RU" b="1" dirty="0">
                <a:solidFill>
                  <a:srgbClr val="002060"/>
                </a:solidFill>
              </a:rPr>
              <a:t>       Thanks a lot for your letter. Sorry I haven't answered earlier but I was really busy with my school.</a:t>
            </a:r>
          </a:p>
          <a:p>
            <a:r>
              <a:rPr lang="ru-RU" altLang="ru-RU" b="1" dirty="0">
                <a:solidFill>
                  <a:srgbClr val="002060"/>
                </a:solidFill>
              </a:rPr>
              <a:t>     </a:t>
            </a:r>
            <a:r>
              <a:rPr lang="en-US" altLang="ru-RU" b="1" dirty="0">
                <a:solidFill>
                  <a:srgbClr val="002060"/>
                </a:solidFill>
              </a:rPr>
              <a:t>        I'm glad you are going to visit Moscow. We can go wherever you want but I think you'd like the Kremlin and the </a:t>
            </a:r>
            <a:r>
              <a:rPr lang="en-US" altLang="ru-RU" b="1" dirty="0" err="1">
                <a:solidFill>
                  <a:srgbClr val="002060"/>
                </a:solidFill>
              </a:rPr>
              <a:t>Tretyakov</a:t>
            </a:r>
            <a:r>
              <a:rPr lang="en-US" altLang="ru-RU" b="1" dirty="0">
                <a:solidFill>
                  <a:srgbClr val="002060"/>
                </a:solidFill>
              </a:rPr>
              <a:t> Gallery. I've also got some ideas for our nightlife! And if you fancy going to the theatre in the evening, you should bring an evening dress. I'll be delighted if you could get me a T-shirt with views of London.</a:t>
            </a:r>
          </a:p>
          <a:p>
            <a:r>
              <a:rPr lang="ru-RU" altLang="ru-RU" b="1" dirty="0">
                <a:solidFill>
                  <a:srgbClr val="002060"/>
                </a:solidFill>
              </a:rPr>
              <a:t>     </a:t>
            </a:r>
            <a:r>
              <a:rPr lang="en-US" altLang="ru-RU" b="1" dirty="0">
                <a:solidFill>
                  <a:srgbClr val="002060"/>
                </a:solidFill>
              </a:rPr>
              <a:t>        Well, Mum wants to know what kinds of food you enjoy eating. Do you eat meat and fish? What do you usually have for breakfast? Are there any kinds of food you don't like</a:t>
            </a:r>
            <a:endParaRPr lang="ru-RU" altLang="ru-RU" b="1" dirty="0">
              <a:solidFill>
                <a:srgbClr val="002060"/>
              </a:solidFill>
            </a:endParaRPr>
          </a:p>
          <a:p>
            <a:r>
              <a:rPr lang="ru-RU" altLang="ru-RU" b="1" dirty="0">
                <a:solidFill>
                  <a:srgbClr val="002060"/>
                </a:solidFill>
              </a:rPr>
              <a:t>      </a:t>
            </a:r>
            <a:r>
              <a:rPr lang="en-US" altLang="ru-RU" b="1" dirty="0">
                <a:solidFill>
                  <a:srgbClr val="002060"/>
                </a:solidFill>
              </a:rPr>
              <a:t>       Now I've got to do my homework. Please write soon. Can't wait to meet you!</a:t>
            </a:r>
            <a:endParaRPr lang="ru-RU" altLang="ru-RU" b="1" dirty="0">
              <a:solidFill>
                <a:srgbClr val="002060"/>
              </a:solidFill>
            </a:endParaRPr>
          </a:p>
          <a:p>
            <a:r>
              <a:rPr lang="ru-RU" altLang="ru-RU" b="1" dirty="0">
                <a:solidFill>
                  <a:srgbClr val="002060"/>
                </a:solidFill>
              </a:rPr>
              <a:t>            </a:t>
            </a:r>
            <a:r>
              <a:rPr lang="en-US" altLang="ru-RU" b="1" dirty="0">
                <a:solidFill>
                  <a:srgbClr val="002060"/>
                </a:solidFill>
              </a:rPr>
              <a:t> Love,</a:t>
            </a:r>
            <a:endParaRPr lang="ru-RU" altLang="ru-RU" b="1" dirty="0">
              <a:solidFill>
                <a:srgbClr val="002060"/>
              </a:solidFill>
            </a:endParaRPr>
          </a:p>
          <a:p>
            <a:r>
              <a:rPr lang="ru-RU" altLang="ru-RU" b="1" dirty="0">
                <a:solidFill>
                  <a:srgbClr val="002060"/>
                </a:solidFill>
              </a:rPr>
              <a:t>            </a:t>
            </a:r>
            <a:r>
              <a:rPr lang="en-US" altLang="ru-RU" b="1" dirty="0">
                <a:solidFill>
                  <a:srgbClr val="002060"/>
                </a:solidFill>
              </a:rPr>
              <a:t> Kate</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285984" y="0"/>
            <a:ext cx="3929090" cy="68580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57158" y="285728"/>
            <a:ext cx="3000396" cy="1285884"/>
          </a:xfrm>
          <a:prstGeom prst="rect">
            <a:avLst/>
          </a:prstGeom>
          <a:solidFill>
            <a:schemeClr val="tx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To: (</a:t>
            </a:r>
            <a:r>
              <a:rPr lang="en-US" b="1" dirty="0" err="1">
                <a:solidFill>
                  <a:schemeClr val="tx1"/>
                </a:solidFill>
              </a:rPr>
              <a:t>кому</a:t>
            </a:r>
            <a:r>
              <a:rPr lang="en-US" b="1" dirty="0">
                <a:solidFill>
                  <a:schemeClr val="tx1"/>
                </a:solidFill>
              </a:rPr>
              <a:t>)</a:t>
            </a:r>
            <a:br>
              <a:rPr lang="en-US" b="1" dirty="0">
                <a:solidFill>
                  <a:schemeClr val="tx1"/>
                </a:solidFill>
              </a:rPr>
            </a:br>
            <a:r>
              <a:rPr lang="en-US" b="1" dirty="0">
                <a:solidFill>
                  <a:schemeClr val="tx1"/>
                </a:solidFill>
              </a:rPr>
              <a:t>From: (</a:t>
            </a:r>
            <a:r>
              <a:rPr lang="en-US" b="1" dirty="0" err="1">
                <a:solidFill>
                  <a:schemeClr val="tx1"/>
                </a:solidFill>
              </a:rPr>
              <a:t>от</a:t>
            </a:r>
            <a:r>
              <a:rPr lang="en-US" b="1" dirty="0">
                <a:solidFill>
                  <a:schemeClr val="tx1"/>
                </a:solidFill>
              </a:rPr>
              <a:t> </a:t>
            </a:r>
            <a:r>
              <a:rPr lang="en-US" b="1" dirty="0" err="1">
                <a:solidFill>
                  <a:schemeClr val="tx1"/>
                </a:solidFill>
              </a:rPr>
              <a:t>кого</a:t>
            </a:r>
            <a:r>
              <a:rPr lang="en-US" b="1" dirty="0">
                <a:solidFill>
                  <a:schemeClr val="tx1"/>
                </a:solidFill>
              </a:rPr>
              <a:t>)</a:t>
            </a:r>
            <a:br>
              <a:rPr lang="en-US" b="1" dirty="0">
                <a:solidFill>
                  <a:schemeClr val="tx1"/>
                </a:solidFill>
              </a:rPr>
            </a:br>
            <a:r>
              <a:rPr lang="en-US" b="1" dirty="0">
                <a:solidFill>
                  <a:schemeClr val="tx1"/>
                </a:solidFill>
              </a:rPr>
              <a:t>Subject: (</a:t>
            </a:r>
            <a:r>
              <a:rPr lang="en-US" b="1" dirty="0" err="1">
                <a:solidFill>
                  <a:schemeClr val="tx1"/>
                </a:solidFill>
              </a:rPr>
              <a:t>тема</a:t>
            </a:r>
            <a:r>
              <a:rPr lang="en-US" b="1" dirty="0">
                <a:solidFill>
                  <a:schemeClr val="tx1"/>
                </a:solidFill>
              </a:rPr>
              <a:t>)</a:t>
            </a:r>
            <a:br>
              <a:rPr lang="en-US" b="1" dirty="0">
                <a:solidFill>
                  <a:schemeClr val="tx1"/>
                </a:solidFill>
              </a:rPr>
            </a:br>
            <a:r>
              <a:rPr lang="en-US" b="1" dirty="0">
                <a:solidFill>
                  <a:schemeClr val="tx1"/>
                </a:solidFill>
              </a:rPr>
              <a:t>Date: 1st Sept. 2007</a:t>
            </a:r>
            <a:endParaRPr lang="ru-RU" b="1" dirty="0">
              <a:solidFill>
                <a:schemeClr val="tx1"/>
              </a:solidFill>
            </a:endParaRPr>
          </a:p>
        </p:txBody>
      </p:sp>
      <p:sp>
        <p:nvSpPr>
          <p:cNvPr id="5" name="Прямоугольник 4"/>
          <p:cNvSpPr/>
          <p:nvPr/>
        </p:nvSpPr>
        <p:spPr>
          <a:xfrm>
            <a:off x="1500166" y="2285992"/>
            <a:ext cx="5643602" cy="857256"/>
          </a:xfrm>
          <a:prstGeom prst="rect">
            <a:avLst/>
          </a:prstGeom>
          <a:solidFill>
            <a:schemeClr val="tx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 INTRODUCTION</a:t>
            </a:r>
          </a:p>
          <a:p>
            <a:pPr algn="ctr"/>
            <a:endParaRPr lang="en-US" b="1" u="sng" dirty="0">
              <a:solidFill>
                <a:schemeClr val="tx1"/>
              </a:solidFill>
            </a:endParaRPr>
          </a:p>
          <a:p>
            <a:pPr algn="ctr"/>
            <a:r>
              <a:rPr lang="en-US" b="1" i="1" dirty="0">
                <a:solidFill>
                  <a:schemeClr val="tx1"/>
                </a:solidFill>
              </a:rPr>
              <a:t>State purpose and content of report</a:t>
            </a:r>
            <a:endParaRPr lang="ru-RU" b="1" i="1" dirty="0">
              <a:solidFill>
                <a:schemeClr val="tx1"/>
              </a:solidFill>
            </a:endParaRPr>
          </a:p>
        </p:txBody>
      </p:sp>
      <p:sp>
        <p:nvSpPr>
          <p:cNvPr id="6" name="Прямоугольник 5"/>
          <p:cNvSpPr/>
          <p:nvPr/>
        </p:nvSpPr>
        <p:spPr>
          <a:xfrm>
            <a:off x="1571604" y="4071942"/>
            <a:ext cx="5572164" cy="857256"/>
          </a:xfrm>
          <a:prstGeom prst="rect">
            <a:avLst/>
          </a:prstGeom>
          <a:solidFill>
            <a:schemeClr val="tx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  BODY</a:t>
            </a:r>
          </a:p>
          <a:p>
            <a:pPr algn="ctr"/>
            <a:endParaRPr lang="en-US" b="1" u="sng" dirty="0">
              <a:solidFill>
                <a:schemeClr val="tx1"/>
              </a:solidFill>
            </a:endParaRPr>
          </a:p>
          <a:p>
            <a:pPr algn="ctr"/>
            <a:r>
              <a:rPr lang="en-US" b="1" i="1" dirty="0">
                <a:solidFill>
                  <a:schemeClr val="tx1"/>
                </a:solidFill>
              </a:rPr>
              <a:t>Summarize each point under subheadings</a:t>
            </a:r>
            <a:endParaRPr lang="ru-RU" b="1" i="1" dirty="0">
              <a:solidFill>
                <a:schemeClr val="tx1"/>
              </a:solidFill>
            </a:endParaRPr>
          </a:p>
        </p:txBody>
      </p:sp>
      <p:sp>
        <p:nvSpPr>
          <p:cNvPr id="7" name="Прямоугольник 6"/>
          <p:cNvSpPr/>
          <p:nvPr/>
        </p:nvSpPr>
        <p:spPr>
          <a:xfrm>
            <a:off x="1643042" y="5572140"/>
            <a:ext cx="5500726" cy="857256"/>
          </a:xfrm>
          <a:prstGeom prst="rect">
            <a:avLst/>
          </a:prstGeom>
          <a:solidFill>
            <a:schemeClr val="tx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CONCLUSION</a:t>
            </a:r>
          </a:p>
          <a:p>
            <a:pPr algn="ctr"/>
            <a:endParaRPr lang="en-US" b="1" u="sng" dirty="0">
              <a:solidFill>
                <a:schemeClr val="tx1"/>
              </a:solidFill>
            </a:endParaRPr>
          </a:p>
          <a:p>
            <a:pPr algn="ctr"/>
            <a:r>
              <a:rPr lang="en-US" b="1" i="1" dirty="0">
                <a:solidFill>
                  <a:schemeClr val="tx1"/>
                </a:solidFill>
              </a:rPr>
              <a:t>Summarize main points, your opinion</a:t>
            </a:r>
            <a:endParaRPr lang="ru-RU" b="1" i="1"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4143404" cy="6858000"/>
          </a:xfrm>
          <a:prstGeom prst="rect">
            <a:avLst/>
          </a:prstGeom>
          <a:noFill/>
          <a:ln w="9525">
            <a:noFill/>
            <a:miter lim="800000"/>
            <a:headEnd/>
            <a:tailEnd/>
          </a:ln>
          <a:effectLst/>
        </p:spPr>
      </p:pic>
      <p:sp>
        <p:nvSpPr>
          <p:cNvPr id="3" name="Заголовок 2"/>
          <p:cNvSpPr>
            <a:spLocks noGrp="1"/>
          </p:cNvSpPr>
          <p:nvPr>
            <p:ph type="title"/>
          </p:nvPr>
        </p:nvSpPr>
        <p:spPr>
          <a:xfrm>
            <a:off x="4572000" y="274638"/>
            <a:ext cx="4114800" cy="4440246"/>
          </a:xfrm>
        </p:spPr>
        <p:txBody>
          <a:bodyPr/>
          <a:lstStyle/>
          <a:p>
            <a:r>
              <a:rPr lang="en-US" dirty="0"/>
              <a:t>S/B  Ex. 3, P.93</a:t>
            </a:r>
            <a:br>
              <a:rPr lang="en-US" dirty="0"/>
            </a:br>
            <a:r>
              <a:rPr lang="en-US" dirty="0"/>
              <a:t>Understand the part of a report</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4143404" cy="6858000"/>
          </a:xfrm>
          <a:prstGeom prst="rect">
            <a:avLst/>
          </a:prstGeom>
          <a:noFill/>
          <a:ln w="9525">
            <a:noFill/>
            <a:miter lim="800000"/>
            <a:headEnd/>
            <a:tailEnd/>
          </a:ln>
          <a:effectLst/>
        </p:spPr>
      </p:pic>
      <p:sp>
        <p:nvSpPr>
          <p:cNvPr id="3" name="Прямоугольник 2"/>
          <p:cNvSpPr/>
          <p:nvPr/>
        </p:nvSpPr>
        <p:spPr>
          <a:xfrm>
            <a:off x="4214810" y="142852"/>
            <a:ext cx="4714908"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4214810" y="1285860"/>
            <a:ext cx="4714908"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4214810" y="2214554"/>
            <a:ext cx="4714908" cy="335758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Make suggestions, recommendations about</a:t>
            </a:r>
          </a:p>
          <a:p>
            <a:pPr algn="ctr"/>
            <a:endParaRPr lang="en-US" b="1" dirty="0">
              <a:solidFill>
                <a:schemeClr val="tx1"/>
              </a:solidFill>
            </a:endParaRPr>
          </a:p>
          <a:p>
            <a:pPr algn="ctr"/>
            <a:r>
              <a:rPr lang="en-US" b="1" dirty="0">
                <a:solidFill>
                  <a:schemeClr val="tx1"/>
                </a:solidFill>
              </a:rPr>
              <a:t> </a:t>
            </a:r>
          </a:p>
          <a:p>
            <a:pPr algn="ctr"/>
            <a:r>
              <a:rPr lang="en-US" b="1" i="1" dirty="0">
                <a:solidFill>
                  <a:schemeClr val="tx1"/>
                </a:solidFill>
              </a:rPr>
              <a:t>Housing, Facilities, General Environment</a:t>
            </a:r>
            <a:endParaRPr lang="ru-RU" b="1" i="1" dirty="0">
              <a:solidFill>
                <a:schemeClr val="tx1"/>
              </a:solidFill>
            </a:endParaRPr>
          </a:p>
        </p:txBody>
      </p:sp>
      <p:sp>
        <p:nvSpPr>
          <p:cNvPr id="6" name="Прямоугольник 5"/>
          <p:cNvSpPr/>
          <p:nvPr/>
        </p:nvSpPr>
        <p:spPr>
          <a:xfrm>
            <a:off x="4143372" y="6000768"/>
            <a:ext cx="5000628"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4143404" cy="6858000"/>
          </a:xfrm>
          <a:prstGeom prst="rect">
            <a:avLst/>
          </a:prstGeom>
          <a:noFill/>
          <a:ln w="9525">
            <a:noFill/>
            <a:miter lim="800000"/>
            <a:headEnd/>
            <a:tailEnd/>
          </a:ln>
          <a:effectLst/>
        </p:spPr>
      </p:pic>
      <p:sp>
        <p:nvSpPr>
          <p:cNvPr id="3" name="Прямоугольник 2"/>
          <p:cNvSpPr/>
          <p:nvPr/>
        </p:nvSpPr>
        <p:spPr>
          <a:xfrm>
            <a:off x="4214810" y="142852"/>
            <a:ext cx="4714908" cy="428628"/>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Ron Taylor,    Mayor of Newtown</a:t>
            </a:r>
            <a:endParaRPr lang="ru-RU" b="1" dirty="0">
              <a:solidFill>
                <a:schemeClr val="tx1"/>
              </a:solidFill>
            </a:endParaRPr>
          </a:p>
        </p:txBody>
      </p:sp>
      <p:sp>
        <p:nvSpPr>
          <p:cNvPr id="4" name="Прямоугольник 3"/>
          <p:cNvSpPr/>
          <p:nvPr/>
        </p:nvSpPr>
        <p:spPr>
          <a:xfrm>
            <a:off x="4214810" y="1285860"/>
            <a:ext cx="4714908"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4214810" y="2214554"/>
            <a:ext cx="4714908" cy="335758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Make suggestions, recommendations about</a:t>
            </a:r>
          </a:p>
          <a:p>
            <a:pPr algn="ctr"/>
            <a:endParaRPr lang="en-US" b="1" dirty="0">
              <a:solidFill>
                <a:schemeClr val="tx1"/>
              </a:solidFill>
            </a:endParaRPr>
          </a:p>
          <a:p>
            <a:pPr algn="ctr"/>
            <a:r>
              <a:rPr lang="en-US" b="1" dirty="0">
                <a:solidFill>
                  <a:schemeClr val="tx1"/>
                </a:solidFill>
              </a:rPr>
              <a:t> </a:t>
            </a:r>
          </a:p>
          <a:p>
            <a:pPr algn="ctr"/>
            <a:r>
              <a:rPr lang="en-US" b="1" i="1" dirty="0">
                <a:solidFill>
                  <a:schemeClr val="tx1"/>
                </a:solidFill>
              </a:rPr>
              <a:t>Housing, Facilities, General Environment</a:t>
            </a:r>
            <a:endParaRPr lang="ru-RU" b="1" i="1" dirty="0">
              <a:solidFill>
                <a:schemeClr val="tx1"/>
              </a:solidFill>
            </a:endParaRPr>
          </a:p>
        </p:txBody>
      </p:sp>
      <p:sp>
        <p:nvSpPr>
          <p:cNvPr id="6" name="Прямоугольник 5"/>
          <p:cNvSpPr/>
          <p:nvPr/>
        </p:nvSpPr>
        <p:spPr>
          <a:xfrm>
            <a:off x="4143372" y="6000768"/>
            <a:ext cx="5000628"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4143404" cy="6858000"/>
          </a:xfrm>
          <a:prstGeom prst="rect">
            <a:avLst/>
          </a:prstGeom>
          <a:noFill/>
          <a:ln w="9525">
            <a:noFill/>
            <a:miter lim="800000"/>
            <a:headEnd/>
            <a:tailEnd/>
          </a:ln>
          <a:effectLst/>
        </p:spPr>
      </p:pic>
      <p:sp>
        <p:nvSpPr>
          <p:cNvPr id="3" name="Прямоугольник 2"/>
          <p:cNvSpPr/>
          <p:nvPr/>
        </p:nvSpPr>
        <p:spPr>
          <a:xfrm>
            <a:off x="4214810" y="142852"/>
            <a:ext cx="4714908" cy="428628"/>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Ron Taylor,    Mayor of Newtown</a:t>
            </a:r>
            <a:endParaRPr lang="ru-RU" b="1" dirty="0">
              <a:solidFill>
                <a:schemeClr val="tx1"/>
              </a:solidFill>
            </a:endParaRPr>
          </a:p>
        </p:txBody>
      </p:sp>
      <p:sp>
        <p:nvSpPr>
          <p:cNvPr id="4" name="Прямоугольник 3"/>
          <p:cNvSpPr/>
          <p:nvPr/>
        </p:nvSpPr>
        <p:spPr>
          <a:xfrm>
            <a:off x="4214810" y="1142984"/>
            <a:ext cx="4714908" cy="85725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Introduction</a:t>
            </a:r>
          </a:p>
          <a:p>
            <a:pPr algn="ctr"/>
            <a:endParaRPr lang="en-US" b="1" dirty="0">
              <a:solidFill>
                <a:schemeClr val="tx1"/>
              </a:solidFill>
            </a:endParaRPr>
          </a:p>
          <a:p>
            <a:pPr algn="ctr"/>
            <a:r>
              <a:rPr lang="en-US" b="1" i="1" dirty="0">
                <a:solidFill>
                  <a:schemeClr val="tx1"/>
                </a:solidFill>
              </a:rPr>
              <a:t>The purpose of the report is set</a:t>
            </a:r>
            <a:endParaRPr lang="ru-RU" b="1" i="1" dirty="0">
              <a:solidFill>
                <a:schemeClr val="tx1"/>
              </a:solidFill>
            </a:endParaRPr>
          </a:p>
        </p:txBody>
      </p:sp>
      <p:sp>
        <p:nvSpPr>
          <p:cNvPr id="5" name="Прямоугольник 4"/>
          <p:cNvSpPr/>
          <p:nvPr/>
        </p:nvSpPr>
        <p:spPr>
          <a:xfrm>
            <a:off x="4214810" y="2214554"/>
            <a:ext cx="4714908" cy="335758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Make suggestions, recommendations about</a:t>
            </a:r>
          </a:p>
          <a:p>
            <a:pPr algn="ctr"/>
            <a:endParaRPr lang="en-US" b="1" dirty="0">
              <a:solidFill>
                <a:schemeClr val="tx1"/>
              </a:solidFill>
            </a:endParaRPr>
          </a:p>
          <a:p>
            <a:pPr algn="ctr"/>
            <a:r>
              <a:rPr lang="en-US" b="1" dirty="0">
                <a:solidFill>
                  <a:schemeClr val="tx1"/>
                </a:solidFill>
              </a:rPr>
              <a:t> </a:t>
            </a:r>
          </a:p>
          <a:p>
            <a:pPr algn="ctr"/>
            <a:r>
              <a:rPr lang="en-US" b="1" i="1" dirty="0">
                <a:solidFill>
                  <a:schemeClr val="tx1"/>
                </a:solidFill>
              </a:rPr>
              <a:t>Housing, Facilities, General Environment</a:t>
            </a:r>
            <a:endParaRPr lang="ru-RU" b="1" i="1" dirty="0">
              <a:solidFill>
                <a:schemeClr val="tx1"/>
              </a:solidFill>
            </a:endParaRPr>
          </a:p>
        </p:txBody>
      </p:sp>
      <p:sp>
        <p:nvSpPr>
          <p:cNvPr id="6" name="Прямоугольник 5"/>
          <p:cNvSpPr/>
          <p:nvPr/>
        </p:nvSpPr>
        <p:spPr>
          <a:xfrm>
            <a:off x="4143372" y="6000768"/>
            <a:ext cx="5000628"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4143404" cy="6858000"/>
          </a:xfrm>
          <a:prstGeom prst="rect">
            <a:avLst/>
          </a:prstGeom>
          <a:noFill/>
          <a:ln w="9525">
            <a:noFill/>
            <a:miter lim="800000"/>
            <a:headEnd/>
            <a:tailEnd/>
          </a:ln>
          <a:effectLst/>
        </p:spPr>
      </p:pic>
      <p:sp>
        <p:nvSpPr>
          <p:cNvPr id="3" name="Прямоугольник 2"/>
          <p:cNvSpPr/>
          <p:nvPr/>
        </p:nvSpPr>
        <p:spPr>
          <a:xfrm>
            <a:off x="4214810" y="142852"/>
            <a:ext cx="4714908" cy="428628"/>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Ron Taylor,    Mayor of Newtown</a:t>
            </a:r>
            <a:endParaRPr lang="ru-RU" b="1" dirty="0">
              <a:solidFill>
                <a:schemeClr val="tx1"/>
              </a:solidFill>
            </a:endParaRPr>
          </a:p>
        </p:txBody>
      </p:sp>
      <p:sp>
        <p:nvSpPr>
          <p:cNvPr id="4" name="Прямоугольник 3"/>
          <p:cNvSpPr/>
          <p:nvPr/>
        </p:nvSpPr>
        <p:spPr>
          <a:xfrm>
            <a:off x="4214810" y="1142984"/>
            <a:ext cx="4714908" cy="85725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Introduction</a:t>
            </a:r>
          </a:p>
          <a:p>
            <a:pPr algn="ctr"/>
            <a:endParaRPr lang="en-US" b="1" dirty="0">
              <a:solidFill>
                <a:schemeClr val="tx1"/>
              </a:solidFill>
            </a:endParaRPr>
          </a:p>
          <a:p>
            <a:pPr algn="ctr"/>
            <a:r>
              <a:rPr lang="en-US" b="1" i="1" dirty="0">
                <a:solidFill>
                  <a:schemeClr val="tx1"/>
                </a:solidFill>
              </a:rPr>
              <a:t>The purpose of the report is set</a:t>
            </a:r>
            <a:endParaRPr lang="ru-RU" b="1" i="1" dirty="0">
              <a:solidFill>
                <a:schemeClr val="tx1"/>
              </a:solidFill>
            </a:endParaRPr>
          </a:p>
        </p:txBody>
      </p:sp>
      <p:sp>
        <p:nvSpPr>
          <p:cNvPr id="5" name="Прямоугольник 4"/>
          <p:cNvSpPr/>
          <p:nvPr/>
        </p:nvSpPr>
        <p:spPr>
          <a:xfrm>
            <a:off x="4214810" y="2214554"/>
            <a:ext cx="4714908" cy="335758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Make suggestions, recommendations about</a:t>
            </a:r>
          </a:p>
          <a:p>
            <a:pPr algn="ctr"/>
            <a:endParaRPr lang="en-US" b="1" dirty="0">
              <a:solidFill>
                <a:schemeClr val="tx1"/>
              </a:solidFill>
            </a:endParaRPr>
          </a:p>
          <a:p>
            <a:pPr algn="ctr"/>
            <a:r>
              <a:rPr lang="en-US" b="1" dirty="0">
                <a:solidFill>
                  <a:schemeClr val="tx1"/>
                </a:solidFill>
              </a:rPr>
              <a:t> </a:t>
            </a:r>
          </a:p>
          <a:p>
            <a:pPr algn="ctr"/>
            <a:r>
              <a:rPr lang="en-US" b="1" i="1" dirty="0">
                <a:solidFill>
                  <a:schemeClr val="tx1"/>
                </a:solidFill>
              </a:rPr>
              <a:t>Housing, Facilities, General Environment</a:t>
            </a:r>
            <a:endParaRPr lang="ru-RU" b="1" i="1" dirty="0">
              <a:solidFill>
                <a:schemeClr val="tx1"/>
              </a:solidFill>
            </a:endParaRPr>
          </a:p>
        </p:txBody>
      </p:sp>
      <p:sp>
        <p:nvSpPr>
          <p:cNvPr id="6" name="Прямоугольник 5"/>
          <p:cNvSpPr/>
          <p:nvPr/>
        </p:nvSpPr>
        <p:spPr>
          <a:xfrm>
            <a:off x="4143372" y="5929330"/>
            <a:ext cx="5000628" cy="92867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a:p>
            <a:pPr algn="ctr"/>
            <a:endParaRPr lang="en-US" b="1" dirty="0">
              <a:solidFill>
                <a:schemeClr val="tx1"/>
              </a:solidFill>
            </a:endParaRPr>
          </a:p>
          <a:p>
            <a:pPr algn="ctr"/>
            <a:r>
              <a:rPr lang="en-US" b="1" dirty="0">
                <a:solidFill>
                  <a:schemeClr val="tx1"/>
                </a:solidFill>
              </a:rPr>
              <a:t>Conclusion</a:t>
            </a:r>
          </a:p>
          <a:p>
            <a:pPr algn="ctr"/>
            <a:r>
              <a:rPr lang="en-US" b="1" i="1" dirty="0">
                <a:solidFill>
                  <a:schemeClr val="tx1"/>
                </a:solidFill>
              </a:rPr>
              <a:t>Summarize the main parts of the report</a:t>
            </a:r>
          </a:p>
          <a:p>
            <a:pPr algn="ctr"/>
            <a:r>
              <a:rPr lang="en-US" b="1" i="1" dirty="0">
                <a:solidFill>
                  <a:schemeClr val="tx1"/>
                </a:solidFill>
              </a:rPr>
              <a:t>Offer a personal opinion</a:t>
            </a:r>
          </a:p>
          <a:p>
            <a:pPr algn="ctr"/>
            <a:endParaRPr lang="en-US" dirty="0">
              <a:solidFill>
                <a:schemeClr val="tx1"/>
              </a:solidFill>
            </a:endParaRPr>
          </a:p>
          <a:p>
            <a:pPr algn="ctr"/>
            <a:endParaRPr lang="ru-RU"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54626"/>
          </a:xfrm>
        </p:spPr>
        <p:txBody>
          <a:bodyPr/>
          <a:lstStyle/>
          <a:p>
            <a:r>
              <a:rPr lang="en-US" dirty="0"/>
              <a:t>S/B  Ex.4b, P.93</a:t>
            </a:r>
            <a:br>
              <a:rPr lang="en-US" dirty="0"/>
            </a:br>
            <a:r>
              <a:rPr lang="en-US" dirty="0"/>
              <a:t>Put the correct linking words</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285720" y="857232"/>
            <a:ext cx="8643998"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800" b="0" i="0" u="none" strike="noStrike" cap="none" normalizeH="0" baseline="0" dirty="0">
                <a:ln>
                  <a:noFill/>
                </a:ln>
                <a:solidFill>
                  <a:srgbClr val="00B050"/>
                </a:solidFill>
                <a:effectLst/>
                <a:latin typeface="Times New Roman" pitchFamily="18" charset="0"/>
                <a:ea typeface="Times New Roman" pitchFamily="18" charset="0"/>
                <a:cs typeface="Times New Roman" pitchFamily="18" charset="0"/>
              </a:rPr>
              <a:t>Although</a:t>
            </a:r>
            <a:r>
              <a:rPr kumimoji="0" lang="en-US" sz="48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lots of activities are organized at the community center, they are poorly advertised. </a:t>
            </a:r>
            <a:r>
              <a:rPr kumimoji="0" lang="en-US" sz="4800" b="0" i="0" u="none" strike="noStrike" cap="none" normalizeH="0" baseline="0" dirty="0">
                <a:ln>
                  <a:noFill/>
                </a:ln>
                <a:solidFill>
                  <a:srgbClr val="00B050"/>
                </a:solidFill>
                <a:effectLst/>
                <a:latin typeface="Times New Roman" pitchFamily="18" charset="0"/>
                <a:ea typeface="Times New Roman" pitchFamily="18" charset="0"/>
                <a:cs typeface="Times New Roman" pitchFamily="18" charset="0"/>
              </a:rPr>
              <a:t>For this reason, </a:t>
            </a:r>
            <a:r>
              <a:rPr kumimoji="0" lang="en-US" sz="48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the centre is not being used as much as it could be.  </a:t>
            </a:r>
            <a:endParaRPr kumimoji="0" lang="en-US" sz="4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726130"/>
          </a:xfrm>
        </p:spPr>
        <p:txBody>
          <a:bodyPr/>
          <a:lstStyle/>
          <a:p>
            <a:r>
              <a:rPr lang="en-US" sz="4800" dirty="0">
                <a:solidFill>
                  <a:srgbClr val="00B050"/>
                </a:solidFill>
              </a:rPr>
              <a:t>I would recommend </a:t>
            </a:r>
            <a:r>
              <a:rPr lang="en-US" sz="4800" dirty="0"/>
              <a:t>that pop concert be held in the park in the  summer </a:t>
            </a:r>
            <a:r>
              <a:rPr lang="en-US" sz="4800" dirty="0">
                <a:solidFill>
                  <a:srgbClr val="00B050"/>
                </a:solidFill>
              </a:rPr>
              <a:t>so that </a:t>
            </a:r>
            <a:r>
              <a:rPr lang="en-US" sz="4800" dirty="0"/>
              <a:t>there is something to interest teenagers too. </a:t>
            </a:r>
            <a:br>
              <a:rPr lang="ru-RU" sz="4800" dirty="0"/>
            </a:br>
            <a:r>
              <a:rPr lang="en-US" dirty="0"/>
              <a:t> </a:t>
            </a:r>
            <a:br>
              <a:rPr lang="ru-RU" dirty="0"/>
            </a:b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583254"/>
          </a:xfrm>
        </p:spPr>
        <p:txBody>
          <a:bodyPr/>
          <a:lstStyle/>
          <a:p>
            <a:r>
              <a:rPr lang="en-US" sz="4800" dirty="0">
                <a:solidFill>
                  <a:srgbClr val="00B050"/>
                </a:solidFill>
              </a:rPr>
              <a:t>To begin with, </a:t>
            </a:r>
            <a:r>
              <a:rPr lang="en-US" sz="4800" dirty="0"/>
              <a:t>some of the windows on the first floor are cracked. </a:t>
            </a:r>
            <a:r>
              <a:rPr lang="en-US" sz="4800" dirty="0">
                <a:solidFill>
                  <a:srgbClr val="00B050"/>
                </a:solidFill>
              </a:rPr>
              <a:t>Secondly,</a:t>
            </a:r>
            <a:r>
              <a:rPr lang="en-US" sz="4800" dirty="0"/>
              <a:t> the whole building  badly needs repainting</a:t>
            </a:r>
            <a:r>
              <a:rPr lang="en-US" dirty="0"/>
              <a:t>. </a:t>
            </a:r>
            <a:br>
              <a:rPr lang="ru-RU" dirty="0"/>
            </a:b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97634"/>
          </a:xfrm>
        </p:spPr>
        <p:txBody>
          <a:bodyPr/>
          <a:lstStyle/>
          <a:p>
            <a:r>
              <a:rPr lang="en-US" sz="4800" dirty="0"/>
              <a:t>The entrance hall also needs improving, </a:t>
            </a:r>
            <a:r>
              <a:rPr lang="en-US" sz="4800" dirty="0">
                <a:solidFill>
                  <a:srgbClr val="00B050"/>
                </a:solidFill>
              </a:rPr>
              <a:t>especially </a:t>
            </a:r>
            <a:r>
              <a:rPr lang="en-US" sz="4800" dirty="0"/>
              <a:t>the old- fashioned décor and poor lighting. </a:t>
            </a:r>
            <a:br>
              <a:rPr lang="ru-RU" sz="4800" dirty="0"/>
            </a:br>
            <a:r>
              <a:rPr lang="en-US" sz="4800" dirty="0"/>
              <a:t> </a:t>
            </a:r>
            <a:br>
              <a:rPr lang="ru-RU" dirty="0"/>
            </a:b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11882"/>
          </a:xfrm>
        </p:spPr>
        <p:txBody>
          <a:bodyPr/>
          <a:lstStyle/>
          <a:p>
            <a:r>
              <a:rPr lang="en-US" sz="4800" dirty="0">
                <a:solidFill>
                  <a:srgbClr val="00B050"/>
                </a:solidFill>
              </a:rPr>
              <a:t>It would be a good idea to </a:t>
            </a:r>
            <a:r>
              <a:rPr lang="en-US" sz="4800" dirty="0"/>
              <a:t>repaint the community centre in a more modern style. </a:t>
            </a:r>
            <a:r>
              <a:rPr lang="en-US" sz="4800" dirty="0">
                <a:solidFill>
                  <a:srgbClr val="00B050"/>
                </a:solidFill>
              </a:rPr>
              <a:t>By doing this, we could </a:t>
            </a:r>
            <a:r>
              <a:rPr lang="en-US" sz="4800" dirty="0"/>
              <a:t>encourage more young people to participate in activities</a:t>
            </a:r>
            <a:r>
              <a:rPr lang="en-US" dirty="0"/>
              <a:t>. </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083188"/>
          </a:xfrm>
        </p:spPr>
        <p:txBody>
          <a:bodyPr/>
          <a:lstStyle/>
          <a:p>
            <a:r>
              <a:rPr lang="en-US" dirty="0"/>
              <a:t>S/B   Ex.5, P.93</a:t>
            </a:r>
            <a:br>
              <a:rPr lang="en-US" dirty="0"/>
            </a:br>
            <a:r>
              <a:rPr lang="en-US" dirty="0"/>
              <a:t>Rewrite the sentences in more formal style</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97634"/>
          </a:xfrm>
        </p:spPr>
        <p:txBody>
          <a:bodyPr/>
          <a:lstStyle/>
          <a:p>
            <a:r>
              <a:rPr lang="en-US" sz="5400" dirty="0"/>
              <a:t>1) Doing this would make the place more appealing to students. </a:t>
            </a:r>
            <a:br>
              <a:rPr lang="ru-RU" dirty="0"/>
            </a:b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26196"/>
          </a:xfrm>
        </p:spPr>
        <p:txBody>
          <a:bodyPr/>
          <a:lstStyle/>
          <a:p>
            <a:r>
              <a:rPr lang="en-US" sz="5400" dirty="0"/>
              <a:t>The purpose of this report is to suggest improvements to the school entrance hall.</a:t>
            </a:r>
            <a:br>
              <a:rPr lang="ru-RU" dirty="0"/>
            </a:b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normAutofit/>
          </a:bodyPr>
          <a:lstStyle/>
          <a:p>
            <a:r>
              <a:rPr lang="en-US" sz="5400" dirty="0"/>
              <a:t>The flats are uninhabited and should be demolished. </a:t>
            </a:r>
            <a:br>
              <a:rPr lang="ru-RU" sz="5400" dirty="0"/>
            </a:br>
            <a:endParaRPr lang="ru-RU" sz="5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26196"/>
          </a:xfrm>
        </p:spPr>
        <p:txBody>
          <a:bodyPr/>
          <a:lstStyle/>
          <a:p>
            <a:r>
              <a:rPr lang="en-US" dirty="0"/>
              <a:t> </a:t>
            </a:r>
            <a:r>
              <a:rPr lang="en-US" sz="5400" dirty="0"/>
              <a:t>Finally, I would strongly  suggest  that language classes be held at the community centre.</a:t>
            </a:r>
            <a:br>
              <a:rPr lang="ru-RU" dirty="0"/>
            </a:b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26196"/>
          </a:xfrm>
        </p:spPr>
        <p:txBody>
          <a:bodyPr/>
          <a:lstStyle/>
          <a:p>
            <a:r>
              <a:rPr lang="en-US" sz="5400" dirty="0"/>
              <a:t>The library would attract more residents if it had a larger collection of books.</a:t>
            </a:r>
            <a:br>
              <a:rPr lang="ru-RU" dirty="0"/>
            </a:b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725998"/>
          </a:xfrm>
        </p:spPr>
        <p:txBody>
          <a:bodyPr/>
          <a:lstStyle/>
          <a:p>
            <a:r>
              <a:rPr lang="en-US" dirty="0"/>
              <a:t>Ex.6, P.93</a:t>
            </a:r>
            <a:br>
              <a:rPr lang="en-US" dirty="0"/>
            </a:br>
            <a:r>
              <a:rPr lang="en-US" dirty="0"/>
              <a:t>Find mistakes, correct them and rewrite the report</a:t>
            </a: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401080" cy="1214422"/>
          </a:xfrm>
        </p:spPr>
        <p:txBody>
          <a:bodyPr>
            <a:normAutofit/>
          </a:bodyPr>
          <a:lstStyle/>
          <a:p>
            <a:endParaRPr lang="ru-RU" sz="2000" dirty="0"/>
          </a:p>
        </p:txBody>
      </p:sp>
      <p:pic>
        <p:nvPicPr>
          <p:cNvPr id="23554" name="Picture 2"/>
          <p:cNvPicPr>
            <a:picLocks noChangeAspect="1" noChangeArrowheads="1"/>
          </p:cNvPicPr>
          <p:nvPr/>
        </p:nvPicPr>
        <p:blipFill>
          <a:blip r:embed="rId2"/>
          <a:srcRect/>
          <a:stretch>
            <a:fillRect/>
          </a:stretch>
        </p:blipFill>
        <p:spPr bwMode="auto">
          <a:xfrm>
            <a:off x="2714612" y="1142985"/>
            <a:ext cx="4071966" cy="5500726"/>
          </a:xfrm>
          <a:prstGeom prst="rect">
            <a:avLst/>
          </a:prstGeom>
          <a:noFill/>
          <a:ln w="9525">
            <a:noFill/>
            <a:miter lim="800000"/>
            <a:headEnd/>
            <a:tailEnd/>
          </a:ln>
          <a:effectLst/>
        </p:spPr>
      </p:pic>
      <p:pic>
        <p:nvPicPr>
          <p:cNvPr id="23555" name="Picture 3"/>
          <p:cNvPicPr>
            <a:picLocks noChangeAspect="1" noChangeArrowheads="1"/>
          </p:cNvPicPr>
          <p:nvPr/>
        </p:nvPicPr>
        <p:blipFill>
          <a:blip r:embed="rId3"/>
          <a:srcRect/>
          <a:stretch>
            <a:fillRect/>
          </a:stretch>
        </p:blipFill>
        <p:spPr bwMode="auto">
          <a:xfrm>
            <a:off x="2714612" y="142852"/>
            <a:ext cx="4000528" cy="928689"/>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40444"/>
          </a:xfrm>
        </p:spPr>
        <p:txBody>
          <a:bodyPr>
            <a:normAutofit/>
          </a:bodyPr>
          <a:lstStyle/>
          <a:p>
            <a:pPr algn="l"/>
            <a:r>
              <a:rPr lang="en-US" dirty="0"/>
              <a:t> </a:t>
            </a:r>
            <a:r>
              <a:rPr lang="en-US" sz="4000" dirty="0">
                <a:latin typeface="Arial Narrow" pitchFamily="34" charset="0"/>
              </a:rPr>
              <a:t>To: Mike Stephens, </a:t>
            </a:r>
            <a:r>
              <a:rPr lang="en-US" sz="4000" dirty="0" err="1">
                <a:latin typeface="Arial Narrow" pitchFamily="34" charset="0"/>
              </a:rPr>
              <a:t>Shipton</a:t>
            </a:r>
            <a:r>
              <a:rPr lang="en-US" sz="4000" dirty="0">
                <a:latin typeface="Arial Narrow" pitchFamily="34" charset="0"/>
              </a:rPr>
              <a:t> Park Warden </a:t>
            </a:r>
            <a:br>
              <a:rPr lang="en-US" sz="4000" dirty="0">
                <a:latin typeface="Arial Narrow" pitchFamily="34" charset="0"/>
              </a:rPr>
            </a:br>
            <a:r>
              <a:rPr lang="en-US" sz="4000" dirty="0">
                <a:latin typeface="Arial Narrow" pitchFamily="34" charset="0"/>
              </a:rPr>
              <a:t>From: Stephen Grimes, Assistant Park Warden </a:t>
            </a:r>
            <a:br>
              <a:rPr lang="en-US" sz="4000" dirty="0">
                <a:latin typeface="Arial Narrow" pitchFamily="34" charset="0"/>
              </a:rPr>
            </a:br>
            <a:r>
              <a:rPr lang="en-US" sz="4000" dirty="0">
                <a:latin typeface="Arial Narrow" pitchFamily="34" charset="0"/>
              </a:rPr>
              <a:t>Subject: Suggestions for improving </a:t>
            </a:r>
            <a:r>
              <a:rPr lang="en-US" sz="4000" dirty="0" err="1">
                <a:latin typeface="Arial Narrow" pitchFamily="34" charset="0"/>
              </a:rPr>
              <a:t>Shipton</a:t>
            </a:r>
            <a:r>
              <a:rPr lang="en-US" sz="4000" dirty="0">
                <a:latin typeface="Arial Narrow" pitchFamily="34" charset="0"/>
              </a:rPr>
              <a:t> Park </a:t>
            </a:r>
            <a:br>
              <a:rPr lang="en-US" sz="4000" dirty="0">
                <a:latin typeface="Arial Narrow" pitchFamily="34" charset="0"/>
              </a:rPr>
            </a:br>
            <a:r>
              <a:rPr lang="en-US" sz="4000" dirty="0">
                <a:latin typeface="Arial Narrow" pitchFamily="34" charset="0"/>
              </a:rPr>
              <a:t>Date: 5th January</a:t>
            </a:r>
            <a:endParaRPr lang="ru-RU" sz="4000" dirty="0">
              <a:latin typeface="Arial Narrow"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40312"/>
          </a:xfrm>
        </p:spPr>
        <p:txBody>
          <a:bodyPr/>
          <a:lstStyle/>
          <a:p>
            <a:r>
              <a:rPr lang="en-US" u="sng" dirty="0"/>
              <a:t>Introduction </a:t>
            </a:r>
            <a:br>
              <a:rPr lang="en-US" dirty="0"/>
            </a:br>
            <a:r>
              <a:rPr lang="en-US" dirty="0"/>
              <a:t>The aim of this report is to suggest ways of improving </a:t>
            </a:r>
            <a:r>
              <a:rPr lang="en-US" dirty="0" err="1"/>
              <a:t>Shipton</a:t>
            </a:r>
            <a:r>
              <a:rPr lang="en-US" dirty="0"/>
              <a:t> Park to make the park more attractive and popular.</a:t>
            </a:r>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26196"/>
          </a:xfrm>
        </p:spPr>
        <p:txBody>
          <a:bodyPr>
            <a:normAutofit fontScale="90000"/>
          </a:bodyPr>
          <a:lstStyle/>
          <a:p>
            <a:r>
              <a:rPr lang="en-US" u="sng" dirty="0"/>
              <a:t>Appearance </a:t>
            </a:r>
            <a:br>
              <a:rPr lang="en-US" dirty="0"/>
            </a:br>
            <a:r>
              <a:rPr lang="en-US" dirty="0"/>
              <a:t>The park is in need of more plants, flowers and trees. Therefore, I suggest that more gardeners be employed by the council. In this way, the park would look better for visitors. Also, there is a lot of litter in the park. I strongly recommend an increased number of litter bins and fines for visitors who litter the park.</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97634"/>
          </a:xfrm>
        </p:spPr>
        <p:txBody>
          <a:bodyPr/>
          <a:lstStyle/>
          <a:p>
            <a:r>
              <a:rPr lang="en-US" u="sng" dirty="0"/>
              <a:t>Facilities </a:t>
            </a:r>
            <a:br>
              <a:rPr lang="en-US" dirty="0"/>
            </a:br>
            <a:r>
              <a:rPr lang="en-US" dirty="0"/>
              <a:t>To begin with, I feel the park’s facilities could be improved. At the moment, there is no children’s playground, so one should be built. In addition, a cafeteria could be opened and a small football pitch constructed.</a:t>
            </a: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26196"/>
          </a:xfrm>
        </p:spPr>
        <p:txBody>
          <a:bodyPr/>
          <a:lstStyle/>
          <a:p>
            <a:r>
              <a:rPr lang="en-US" u="sng" dirty="0"/>
              <a:t>Conclusion </a:t>
            </a:r>
            <a:br>
              <a:rPr lang="en-US" dirty="0"/>
            </a:br>
            <a:r>
              <a:rPr lang="en-US" dirty="0"/>
              <a:t>To sum up, I believe that these recommendations would improve the park immensely and encourage more people to use it.</a:t>
            </a:r>
            <a:br>
              <a:rPr lang="en-US" dirty="0"/>
            </a:br>
            <a:br>
              <a:rPr lang="en-US" dirty="0"/>
            </a:br>
            <a:endParaRPr lang="ru-RU" dirty="0"/>
          </a:p>
        </p:txBody>
      </p:sp>
    </p:spTree>
  </p:cSld>
  <p:clrMapOvr>
    <a:masterClrMapping/>
  </p:clrMapOvr>
</p:sld>
</file>

<file path=ppt/theme/theme1.xml><?xml version="1.0" encoding="utf-8"?>
<a:theme xmlns:a="http://schemas.openxmlformats.org/drawingml/2006/main" name="Тема Office">
  <a:themeElements>
    <a:clrScheme name="Другая 13">
      <a:dk1>
        <a:sysClr val="windowText" lastClr="000000"/>
      </a:dk1>
      <a:lt1>
        <a:srgbClr val="E8DDF0"/>
      </a:lt1>
      <a:dk2>
        <a:srgbClr val="E8DDF0"/>
      </a:dk2>
      <a:lt2>
        <a:srgbClr val="FEFAC9"/>
      </a:lt2>
      <a:accent1>
        <a:srgbClr val="D7CEE5"/>
      </a:accent1>
      <a:accent2>
        <a:srgbClr val="E8DDF0"/>
      </a:accent2>
      <a:accent3>
        <a:srgbClr val="E8DDF0"/>
      </a:accent3>
      <a:accent4>
        <a:srgbClr val="E8DDF0"/>
      </a:accent4>
      <a:accent5>
        <a:srgbClr val="E8DDF0"/>
      </a:accent5>
      <a:accent6>
        <a:srgbClr val="E8DDF0"/>
      </a:accent6>
      <a:hlink>
        <a:srgbClr val="8E58B6"/>
      </a:hlink>
      <a:folHlink>
        <a:srgbClr val="7F6F6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TotalTime>
  <Words>539</Words>
  <Application>Microsoft Office PowerPoint</Application>
  <PresentationFormat>Экран (4:3)</PresentationFormat>
  <Paragraphs>72</Paragraphs>
  <Slides>28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28</vt:i4>
      </vt:variant>
    </vt:vector>
  </HeadingPairs>
  <TitlesOfParts>
    <vt:vector size="33" baseType="lpstr">
      <vt:lpstr>Arial</vt:lpstr>
      <vt:lpstr>Arial Narrow</vt:lpstr>
      <vt:lpstr>Calibri</vt:lpstr>
      <vt:lpstr>Times New Roman</vt:lpstr>
      <vt:lpstr>Тема Office</vt:lpstr>
      <vt:lpstr>УРОК 59 </vt:lpstr>
      <vt:lpstr>Презентация PowerPoint</vt:lpstr>
      <vt:lpstr>Презентация PowerPoint</vt:lpstr>
      <vt:lpstr>Презентация PowerPoint</vt:lpstr>
      <vt:lpstr>S/B  Ex. 3, P.93 Understand the part of a report</vt:lpstr>
      <vt:lpstr>Презентация PowerPoint</vt:lpstr>
      <vt:lpstr>Презентация PowerPoint</vt:lpstr>
      <vt:lpstr>Презентация PowerPoint</vt:lpstr>
      <vt:lpstr>Презентация PowerPoint</vt:lpstr>
      <vt:lpstr>S/B  Ex.4b, P.93 Put the correct linking words</vt:lpstr>
      <vt:lpstr>Презентация PowerPoint</vt:lpstr>
      <vt:lpstr>I would recommend that pop concert be held in the park in the  summer so that there is something to interest teenagers too.    </vt:lpstr>
      <vt:lpstr>To begin with, some of the windows on the first floor are cracked. Secondly, the whole building  badly needs repainting.  </vt:lpstr>
      <vt:lpstr>The entrance hall also needs improving, especially the old- fashioned décor and poor lighting.    </vt:lpstr>
      <vt:lpstr>It would be a good idea to repaint the community centre in a more modern style. By doing this, we could encourage more young people to participate in activities. </vt:lpstr>
      <vt:lpstr>S/B   Ex.5, P.93 Rewrite the sentences in more formal style</vt:lpstr>
      <vt:lpstr>1) Doing this would make the place more appealing to students.  </vt:lpstr>
      <vt:lpstr>The purpose of this report is to suggest improvements to the school entrance hall. </vt:lpstr>
      <vt:lpstr>The flats are uninhabited and should be demolished.  </vt:lpstr>
      <vt:lpstr> Finally, I would strongly  suggest  that language classes be held at the community centre. </vt:lpstr>
      <vt:lpstr>The library would attract more residents if it had a larger collection of books. </vt:lpstr>
      <vt:lpstr>Ex.6, P.93 Find mistakes, correct them and rewrite the report</vt:lpstr>
      <vt:lpstr>Презентация PowerPoint</vt:lpstr>
      <vt:lpstr> To: Mike Stephens, Shipton Park Warden  From: Stephen Grimes, Assistant Park Warden  Subject: Suggestions for improving Shipton Park  Date: 5th January</vt:lpstr>
      <vt:lpstr>Introduction  The aim of this report is to suggest ways of improving Shipton Park to make the park more attractive and popular.</vt:lpstr>
      <vt:lpstr>Appearance  The park is in need of more plants, flowers and trees. Therefore, I suggest that more gardeners be employed by the council. In this way, the park would look better for visitors. Also, there is a lot of litter in the park. I strongly recommend an increased number of litter bins and fines for visitors who litter the park.</vt:lpstr>
      <vt:lpstr>Facilities  To begin with, I feel the park’s facilities could be improved. At the moment, there is no children’s playground, so one should be built. In addition, a cafeteria could be opened and a small football pitch constructed.</vt:lpstr>
      <vt:lpstr>Conclusion  To sum up, I believe that these recommendations would improve the park immensely and encourage more people to use 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ВЯЧЕСЛАВ</dc:creator>
  <cp:lastModifiedBy>М видео</cp:lastModifiedBy>
  <cp:revision>38</cp:revision>
  <dcterms:created xsi:type="dcterms:W3CDTF">2017-02-04T11:11:27Z</dcterms:created>
  <dcterms:modified xsi:type="dcterms:W3CDTF">2017-02-13T16:14:01Z</dcterms:modified>
</cp:coreProperties>
</file>